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6"/>
  </p:sldMasterIdLst>
  <p:notesMasterIdLst>
    <p:notesMasterId r:id="rId21"/>
  </p:notesMasterIdLst>
  <p:handoutMasterIdLst>
    <p:handoutMasterId r:id="rId22"/>
  </p:handoutMasterIdLst>
  <p:sldIdLst>
    <p:sldId id="261" r:id="rId7"/>
    <p:sldId id="268" r:id="rId8"/>
    <p:sldId id="289" r:id="rId9"/>
    <p:sldId id="288" r:id="rId10"/>
    <p:sldId id="281" r:id="rId11"/>
    <p:sldId id="290" r:id="rId12"/>
    <p:sldId id="299" r:id="rId13"/>
    <p:sldId id="294" r:id="rId14"/>
    <p:sldId id="297" r:id="rId15"/>
    <p:sldId id="293" r:id="rId16"/>
    <p:sldId id="300" r:id="rId17"/>
    <p:sldId id="301" r:id="rId18"/>
    <p:sldId id="276" r:id="rId19"/>
    <p:sldId id="274" r:id="rId2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FFDF"/>
    <a:srgbClr val="AA66CD"/>
    <a:srgbClr val="00FF00"/>
    <a:srgbClr val="BED2FF"/>
    <a:srgbClr val="73B2FF"/>
    <a:srgbClr val="FFA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9" autoAdjust="0"/>
    <p:restoredTop sz="73841" autoAdjust="0"/>
  </p:normalViewPr>
  <p:slideViewPr>
    <p:cSldViewPr snapToGrid="0" snapToObjects="1">
      <p:cViewPr varScale="1">
        <p:scale>
          <a:sx n="121" d="100"/>
          <a:sy n="121" d="100"/>
        </p:scale>
        <p:origin x="2984" y="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DOT\DFSROOT01\GROUPS-TPDCC\Planning_Western\CTPs\Anson_County_CTP\Traffic%20Data%20and%20Projections\SE%20Data\OSBM%20and%20Employmen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Anson County Population Projections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OSBM Projection -.09%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Sheet1!$E$54:$Q$54</c:f>
              <c:numCache>
                <c:formatCode>General</c:formatCode>
                <c:ptCount val="13"/>
                <c:pt idx="0">
                  <c:v>1980</c:v>
                </c:pt>
                <c:pt idx="1">
                  <c:v>1990</c:v>
                </c:pt>
                <c:pt idx="2">
                  <c:v>2000</c:v>
                </c:pt>
                <c:pt idx="3">
                  <c:v>2010</c:v>
                </c:pt>
                <c:pt idx="4">
                  <c:v>2015</c:v>
                </c:pt>
                <c:pt idx="5">
                  <c:v>2019</c:v>
                </c:pt>
                <c:pt idx="6">
                  <c:v>2020</c:v>
                </c:pt>
                <c:pt idx="7">
                  <c:v>2025</c:v>
                </c:pt>
                <c:pt idx="8">
                  <c:v>2030</c:v>
                </c:pt>
                <c:pt idx="9">
                  <c:v>2035</c:v>
                </c:pt>
                <c:pt idx="10">
                  <c:v>2040</c:v>
                </c:pt>
                <c:pt idx="11">
                  <c:v>2045</c:v>
                </c:pt>
                <c:pt idx="12">
                  <c:v>2050</c:v>
                </c:pt>
              </c:numCache>
            </c:numRef>
          </c:cat>
          <c:val>
            <c:numRef>
              <c:f>Sheet1!$E$55:$Q$55</c:f>
              <c:numCache>
                <c:formatCode>General</c:formatCode>
                <c:ptCount val="13"/>
                <c:pt idx="0">
                  <c:v>25649</c:v>
                </c:pt>
                <c:pt idx="1">
                  <c:v>23474</c:v>
                </c:pt>
                <c:pt idx="2">
                  <c:v>25275</c:v>
                </c:pt>
                <c:pt idx="3">
                  <c:v>26948</c:v>
                </c:pt>
                <c:pt idx="4">
                  <c:v>24599</c:v>
                </c:pt>
                <c:pt idx="5">
                  <c:v>21999</c:v>
                </c:pt>
                <c:pt idx="6">
                  <c:v>22055</c:v>
                </c:pt>
                <c:pt idx="7">
                  <c:v>21652</c:v>
                </c:pt>
                <c:pt idx="8">
                  <c:v>21495</c:v>
                </c:pt>
                <c:pt idx="9">
                  <c:v>21418</c:v>
                </c:pt>
                <c:pt idx="10">
                  <c:v>21380</c:v>
                </c:pt>
                <c:pt idx="11">
                  <c:v>21359</c:v>
                </c:pt>
                <c:pt idx="12">
                  <c:v>21349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7F0-4E0B-8323-711F050795F0}"/>
            </c:ext>
          </c:extLst>
        </c:ser>
        <c:ser>
          <c:idx val="1"/>
          <c:order val="1"/>
          <c:tx>
            <c:v>CTP Projection 0.2%</c:v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numRef>
              <c:f>Sheet1!$E$54:$Q$54</c:f>
              <c:numCache>
                <c:formatCode>General</c:formatCode>
                <c:ptCount val="13"/>
                <c:pt idx="0">
                  <c:v>1980</c:v>
                </c:pt>
                <c:pt idx="1">
                  <c:v>1990</c:v>
                </c:pt>
                <c:pt idx="2">
                  <c:v>2000</c:v>
                </c:pt>
                <c:pt idx="3">
                  <c:v>2010</c:v>
                </c:pt>
                <c:pt idx="4">
                  <c:v>2015</c:v>
                </c:pt>
                <c:pt idx="5">
                  <c:v>2019</c:v>
                </c:pt>
                <c:pt idx="6">
                  <c:v>2020</c:v>
                </c:pt>
                <c:pt idx="7">
                  <c:v>2025</c:v>
                </c:pt>
                <c:pt idx="8">
                  <c:v>2030</c:v>
                </c:pt>
                <c:pt idx="9">
                  <c:v>2035</c:v>
                </c:pt>
                <c:pt idx="10">
                  <c:v>2040</c:v>
                </c:pt>
                <c:pt idx="11">
                  <c:v>2045</c:v>
                </c:pt>
                <c:pt idx="12">
                  <c:v>2050</c:v>
                </c:pt>
              </c:numCache>
            </c:numRef>
          </c:cat>
          <c:val>
            <c:numRef>
              <c:f>Sheet1!$E$59:$Q$59</c:f>
              <c:numCache>
                <c:formatCode>General</c:formatCode>
                <c:ptCount val="13"/>
                <c:pt idx="0">
                  <c:v>25649</c:v>
                </c:pt>
                <c:pt idx="1">
                  <c:v>23474</c:v>
                </c:pt>
                <c:pt idx="2">
                  <c:v>25275</c:v>
                </c:pt>
                <c:pt idx="3">
                  <c:v>26948</c:v>
                </c:pt>
                <c:pt idx="4">
                  <c:v>24599</c:v>
                </c:pt>
                <c:pt idx="5">
                  <c:v>21999</c:v>
                </c:pt>
                <c:pt idx="6">
                  <c:v>22055</c:v>
                </c:pt>
                <c:pt idx="7" formatCode="0">
                  <c:v>22262.988000000001</c:v>
                </c:pt>
                <c:pt idx="8" formatCode="0">
                  <c:v>22482.977999999999</c:v>
                </c:pt>
                <c:pt idx="9" formatCode="0">
                  <c:v>22702.968000000001</c:v>
                </c:pt>
                <c:pt idx="10" formatCode="0">
                  <c:v>22922.957999999999</c:v>
                </c:pt>
                <c:pt idx="11" formatCode="0">
                  <c:v>23142.948</c:v>
                </c:pt>
                <c:pt idx="12" formatCode="0">
                  <c:v>23362.937999999998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7F0-4E0B-8323-711F050795F0}"/>
            </c:ext>
          </c:extLst>
        </c:ser>
        <c:ser>
          <c:idx val="2"/>
          <c:order val="2"/>
          <c:tx>
            <c:v>Historic Data -.2%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Sheet1!$E$60:$K$60</c:f>
              <c:numCache>
                <c:formatCode>General</c:formatCode>
                <c:ptCount val="7"/>
                <c:pt idx="0">
                  <c:v>25649</c:v>
                </c:pt>
                <c:pt idx="1">
                  <c:v>23474</c:v>
                </c:pt>
                <c:pt idx="2">
                  <c:v>25275</c:v>
                </c:pt>
                <c:pt idx="3">
                  <c:v>26948</c:v>
                </c:pt>
                <c:pt idx="4">
                  <c:v>24599</c:v>
                </c:pt>
                <c:pt idx="5">
                  <c:v>21999</c:v>
                </c:pt>
                <c:pt idx="6">
                  <c:v>22055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7F0-4E0B-8323-711F050795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93850160"/>
        <c:axId val="993850488"/>
      </c:lineChart>
      <c:catAx>
        <c:axId val="993850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3850488"/>
        <c:crosses val="autoZero"/>
        <c:auto val="1"/>
        <c:lblAlgn val="ctr"/>
        <c:lblOffset val="100"/>
        <c:noMultiLvlLbl val="0"/>
      </c:catAx>
      <c:valAx>
        <c:axId val="993850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3850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732732-9DF5-5343-9671-1F8D28AFB589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E282AB-1402-2940-B834-0E55D2768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79872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855999-CF69-DA42-8213-22A5CAE5D182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B6EF1C-AA17-F640-A7A5-6C89FACC0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1972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emo.metroquestsurvey.com/sc5k5j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6EF1C-AA17-F640-A7A5-6C89FACC0C1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6883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B6EF1C-AA17-F640-A7A5-6C89FACC0C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9987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B6EF1C-AA17-F640-A7A5-6C89FACC0C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7336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6EF1C-AA17-F640-A7A5-6C89FACC0C1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872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6EF1C-AA17-F640-A7A5-6C89FACC0C1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991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6EF1C-AA17-F640-A7A5-6C89FACC0C1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430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>
                <a:hlinkClick r:id="rId3"/>
              </a:rPr>
              <a:t>https://demo.metroquestsurvey.com/sc5k5j</a:t>
            </a:r>
            <a:endParaRPr lang="en-US" sz="120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6EF1C-AA17-F640-A7A5-6C89FACC0C1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367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B6EF1C-AA17-F640-A7A5-6C89FACC0C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8537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6EF1C-AA17-F640-A7A5-6C89FACC0C1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5967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6EF1C-AA17-F640-A7A5-6C89FACC0C1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1317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B6EF1C-AA17-F640-A7A5-6C89FACC0C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085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B6EF1C-AA17-F640-A7A5-6C89FACC0C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636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NCDOT_PowerPoint_Template-0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7918" y="3831921"/>
            <a:ext cx="8271945" cy="1219200"/>
          </a:xfrm>
        </p:spPr>
        <p:txBody>
          <a:bodyPr/>
          <a:lstStyle>
            <a:lvl1pPr algn="l"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presentation name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7919" y="5105400"/>
            <a:ext cx="6400800" cy="660400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presenter name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98463" y="5854700"/>
            <a:ext cx="6650037" cy="5461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date</a:t>
            </a:r>
          </a:p>
        </p:txBody>
      </p:sp>
    </p:spTree>
    <p:extLst>
      <p:ext uri="{BB962C8B-B14F-4D97-AF65-F5344CB8AC3E}">
        <p14:creationId xmlns:p14="http://schemas.microsoft.com/office/powerpoint/2010/main" val="3181645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57200" y="1733550"/>
            <a:ext cx="8229600" cy="4524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838701" y="88900"/>
            <a:ext cx="3848100" cy="273050"/>
          </a:xfrm>
        </p:spPr>
        <p:txBody>
          <a:bodyPr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E06F5-03C5-4BA5-AE80-2E98A827F36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44078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&amp;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838701" y="88900"/>
            <a:ext cx="3848100" cy="273050"/>
          </a:xfrm>
        </p:spPr>
        <p:txBody>
          <a:bodyPr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1752600"/>
            <a:ext cx="8229600" cy="4514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AFCE5-0C67-4A53-8F92-3CAC293831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4013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838701" y="88900"/>
            <a:ext cx="3848100" cy="263525"/>
          </a:xfrm>
        </p:spPr>
        <p:txBody>
          <a:bodyPr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C9224-0E86-4A9A-8DD9-792BBB0652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1684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42698" y="6356350"/>
            <a:ext cx="544101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</a:defRPr>
            </a:lvl1pPr>
          </a:lstStyle>
          <a:p>
            <a:fld id="{2985A7AB-62D5-BB49-9143-B223540044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7200" y="8065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457200" y="2046738"/>
            <a:ext cx="8229600" cy="37051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85750" indent="-285750">
              <a:buFont typeface="Arial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5750" indent="-285750">
              <a:buFont typeface="Arial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285750" indent="-285750">
              <a:buFont typeface="Arial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85750" indent="-285750">
              <a:buFont typeface="Arial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6828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NCDOT_PowerPoint_Template-03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699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95463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242A913A-3D76-A24F-93D7-30008D8DD2C5}" type="slidenum">
              <a:rPr lang="en-US" altLang="en-US" smtClean="0"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9" r:id="rId2"/>
    <p:sldLayoutId id="2147483670" r:id="rId3"/>
    <p:sldLayoutId id="2147483671" r:id="rId4"/>
    <p:sldLayoutId id="2147483673" r:id="rId5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595959"/>
          </a:solidFill>
          <a:latin typeface="Arial"/>
          <a:ea typeface="MS PGothic" pitchFamily="34" charset="-128"/>
          <a:cs typeface="Arial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Arial" charset="0"/>
          <a:ea typeface="MS PGothic" pitchFamily="34" charset="-128"/>
          <a:cs typeface="Arial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Arial" charset="0"/>
          <a:ea typeface="MS PGothic" pitchFamily="34" charset="-128"/>
          <a:cs typeface="Arial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Arial" charset="0"/>
          <a:ea typeface="MS PGothic" pitchFamily="34" charset="-128"/>
          <a:cs typeface="Arial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Arial" charset="0"/>
          <a:ea typeface="MS PGothic" pitchFamily="34" charset="-128"/>
          <a:cs typeface="Arial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595959"/>
          </a:solidFill>
          <a:latin typeface="Arial"/>
          <a:ea typeface="MS PGothic" pitchFamily="34" charset="-128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595959"/>
          </a:solidFill>
          <a:latin typeface="Arial"/>
          <a:ea typeface="MS PGothic" pitchFamily="34" charset="-128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595959"/>
          </a:solidFill>
          <a:latin typeface="Arial"/>
          <a:ea typeface="MS PGothic" pitchFamily="34" charset="-128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595959"/>
          </a:solidFill>
          <a:latin typeface="Arial"/>
          <a:ea typeface="MS PGothic" pitchFamily="34" charset="-128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595959"/>
          </a:solidFill>
          <a:latin typeface="Arial"/>
          <a:ea typeface="MS PGothic" pitchFamily="34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dlboyd1@ncdot.gov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lsnuggs@rockyriverrpo.org" TargetMode="External"/><Relationship Id="rId4" Type="http://schemas.openxmlformats.org/officeDocument/2006/relationships/hyperlink" Target="mailto:ricastillo@ncdot.gov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etroquestsurvey.com/AnsonCTP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4000" dirty="0"/>
              <a:t>Anson County Comprehensive Transportation Plan (CTP)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7918" y="5804084"/>
            <a:ext cx="6400800" cy="660400"/>
          </a:xfrm>
        </p:spPr>
        <p:txBody>
          <a:bodyPr/>
          <a:lstStyle/>
          <a:p>
            <a:r>
              <a:rPr lang="en-US" sz="1800" dirty="0"/>
              <a:t>Dominique Boyd, Roger Castillo</a:t>
            </a:r>
          </a:p>
          <a:p>
            <a:r>
              <a:rPr lang="en-US" sz="1800" dirty="0"/>
              <a:t>August 18, 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484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9E404-44EE-AA9B-DB3B-6F794C3E4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Bicycle and Pedestrian Destinations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C79A86-0B8C-058A-572A-C5CEF32ACE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400" dirty="0"/>
              <a:t>Destinations will help us establish connections.</a:t>
            </a:r>
          </a:p>
          <a:p>
            <a:r>
              <a:rPr lang="en-US" sz="2400" dirty="0"/>
              <a:t>Destinations such as schools, colleges, and government complexes are important.</a:t>
            </a:r>
          </a:p>
          <a:p>
            <a:r>
              <a:rPr lang="en-US" sz="2400" dirty="0"/>
              <a:t>Do you know of any other specific locations that people would like to travel to?</a:t>
            </a:r>
          </a:p>
          <a:p>
            <a:pPr lvl="1"/>
            <a:r>
              <a:rPr lang="en-US" sz="2000" dirty="0"/>
              <a:t>Community centers</a:t>
            </a:r>
          </a:p>
          <a:p>
            <a:pPr lvl="1"/>
            <a:r>
              <a:rPr lang="en-US" sz="2000" dirty="0"/>
              <a:t>Parks and recreational facilities</a:t>
            </a:r>
          </a:p>
          <a:p>
            <a:pPr lvl="1"/>
            <a:r>
              <a:rPr lang="en-US" sz="2000" dirty="0"/>
              <a:t>Popular businesses</a:t>
            </a:r>
          </a:p>
          <a:p>
            <a:pPr lvl="1"/>
            <a:r>
              <a:rPr lang="en-US" sz="2000" dirty="0"/>
              <a:t>Health Centers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565C62-F8D1-4FD4-715E-78E4CEDE511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C2E06F5-03C5-4BA5-AE80-2E98A827F366}" type="slidenum">
              <a:rPr lang="en-US" altLang="en-US" smtClean="0"/>
              <a:pPr>
                <a:defRPr/>
              </a:pPr>
              <a:t>10</a:t>
            </a:fld>
            <a:endParaRPr lang="en-US" alt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CE4F7C8-EC97-2DD1-E4F1-2C7B850ADB0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38701" y="88900"/>
            <a:ext cx="3848100" cy="273050"/>
          </a:xfrm>
        </p:spPr>
        <p:txBody>
          <a:bodyPr/>
          <a:lstStyle/>
          <a:p>
            <a:r>
              <a:rPr lang="en-US" dirty="0"/>
              <a:t>Anson County CTP</a:t>
            </a:r>
          </a:p>
        </p:txBody>
      </p:sp>
    </p:spTree>
    <p:extLst>
      <p:ext uri="{BB962C8B-B14F-4D97-AF65-F5344CB8AC3E}">
        <p14:creationId xmlns:p14="http://schemas.microsoft.com/office/powerpoint/2010/main" val="969063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4719" y="386707"/>
            <a:ext cx="4314496" cy="1143000"/>
          </a:xfrm>
        </p:spPr>
        <p:txBody>
          <a:bodyPr/>
          <a:lstStyle/>
          <a:p>
            <a:r>
              <a:rPr lang="en-US" sz="3600" dirty="0"/>
              <a:t>Draft</a:t>
            </a:r>
            <a:br>
              <a:rPr lang="en-US" sz="3600" dirty="0"/>
            </a:br>
            <a:r>
              <a:rPr lang="en-US" sz="3600" dirty="0"/>
              <a:t>Destinations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Anson County CTP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2D829C1-C85E-06EF-0314-C98B0BE97ECC}"/>
              </a:ext>
            </a:extLst>
          </p:cNvPr>
          <p:cNvSpPr/>
          <p:nvPr/>
        </p:nvSpPr>
        <p:spPr>
          <a:xfrm>
            <a:off x="6523352" y="1861677"/>
            <a:ext cx="426720" cy="426720"/>
          </a:xfrm>
          <a:prstGeom prst="ellipse">
            <a:avLst/>
          </a:prstGeom>
          <a:solidFill>
            <a:srgbClr val="BED2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746C3F7-27F4-2FF5-2289-87E2B1A9A573}"/>
              </a:ext>
            </a:extLst>
          </p:cNvPr>
          <p:cNvSpPr/>
          <p:nvPr/>
        </p:nvSpPr>
        <p:spPr>
          <a:xfrm>
            <a:off x="6529448" y="2513949"/>
            <a:ext cx="426720" cy="426720"/>
          </a:xfrm>
          <a:prstGeom prst="ellipse">
            <a:avLst/>
          </a:prstGeom>
          <a:solidFill>
            <a:srgbClr val="00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A1DC1A-4E1E-6D03-25E0-7EFCA4349377}"/>
              </a:ext>
            </a:extLst>
          </p:cNvPr>
          <p:cNvSpPr txBox="1"/>
          <p:nvPr/>
        </p:nvSpPr>
        <p:spPr>
          <a:xfrm>
            <a:off x="7157336" y="1751871"/>
            <a:ext cx="1860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Schools/Colleges/Daycares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7B758B-39B5-431C-9528-2887E606F163}"/>
              </a:ext>
            </a:extLst>
          </p:cNvPr>
          <p:cNvSpPr txBox="1"/>
          <p:nvPr/>
        </p:nvSpPr>
        <p:spPr>
          <a:xfrm>
            <a:off x="7157335" y="2402067"/>
            <a:ext cx="1785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Government Office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FF0B00-91A9-0840-DE8A-BEC245955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69" y="428930"/>
            <a:ext cx="6123138" cy="634017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49944610-0148-EA6E-0951-87BD414D161E}"/>
              </a:ext>
            </a:extLst>
          </p:cNvPr>
          <p:cNvSpPr/>
          <p:nvPr/>
        </p:nvSpPr>
        <p:spPr>
          <a:xfrm>
            <a:off x="6529448" y="3179758"/>
            <a:ext cx="426720" cy="426720"/>
          </a:xfrm>
          <a:prstGeom prst="ellipse">
            <a:avLst/>
          </a:prstGeom>
          <a:solidFill>
            <a:srgbClr val="FFAA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B5BE11D-5D17-5027-5C10-F0A1A38EE268}"/>
              </a:ext>
            </a:extLst>
          </p:cNvPr>
          <p:cNvSpPr/>
          <p:nvPr/>
        </p:nvSpPr>
        <p:spPr>
          <a:xfrm>
            <a:off x="6535544" y="3832030"/>
            <a:ext cx="426720" cy="426720"/>
          </a:xfrm>
          <a:prstGeom prst="ellipse">
            <a:avLst/>
          </a:prstGeom>
          <a:solidFill>
            <a:srgbClr val="AA66C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354DFF-1E47-A29C-A3DA-4932443B11CF}"/>
              </a:ext>
            </a:extLst>
          </p:cNvPr>
          <p:cNvSpPr txBox="1"/>
          <p:nvPr/>
        </p:nvSpPr>
        <p:spPr>
          <a:xfrm>
            <a:off x="7163432" y="3179758"/>
            <a:ext cx="1785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Medical Facility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F0DBCE-A135-0C30-9C48-D91A760EE042}"/>
              </a:ext>
            </a:extLst>
          </p:cNvPr>
          <p:cNvSpPr txBox="1"/>
          <p:nvPr/>
        </p:nvSpPr>
        <p:spPr>
          <a:xfrm>
            <a:off x="7181720" y="3892990"/>
            <a:ext cx="1785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Museum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9835796-CE76-7859-FAD5-2A5022A27F5F}"/>
              </a:ext>
            </a:extLst>
          </p:cNvPr>
          <p:cNvSpPr/>
          <p:nvPr/>
        </p:nvSpPr>
        <p:spPr>
          <a:xfrm>
            <a:off x="6535544" y="4479423"/>
            <a:ext cx="426720" cy="426720"/>
          </a:xfrm>
          <a:prstGeom prst="ellipse">
            <a:avLst/>
          </a:prstGeom>
          <a:solidFill>
            <a:srgbClr val="73FFD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9C47E3-9EE7-33B9-BC98-7E7CF49DD873}"/>
              </a:ext>
            </a:extLst>
          </p:cNvPr>
          <p:cNvSpPr txBox="1"/>
          <p:nvPr/>
        </p:nvSpPr>
        <p:spPr>
          <a:xfrm>
            <a:off x="7181720" y="4540383"/>
            <a:ext cx="1785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Library</a:t>
            </a:r>
          </a:p>
        </p:txBody>
      </p:sp>
    </p:spTree>
    <p:extLst>
      <p:ext uri="{BB962C8B-B14F-4D97-AF65-F5344CB8AC3E}">
        <p14:creationId xmlns:p14="http://schemas.microsoft.com/office/powerpoint/2010/main" val="1203105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Anson County CTP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4AE2EA-2E6D-6E42-CE6F-36224F67DF03}"/>
              </a:ext>
            </a:extLst>
          </p:cNvPr>
          <p:cNvSpPr txBox="1"/>
          <p:nvPr/>
        </p:nvSpPr>
        <p:spPr>
          <a:xfrm>
            <a:off x="5808257" y="1348178"/>
            <a:ext cx="4522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Wadesboro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09C924-711E-EFE1-31A5-FAACA72DB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89" y="604864"/>
            <a:ext cx="6799945" cy="588527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23F213A-F70D-BB3C-B3CC-592AB0774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2071" y="468230"/>
            <a:ext cx="4314496" cy="1143000"/>
          </a:xfrm>
        </p:spPr>
        <p:txBody>
          <a:bodyPr/>
          <a:lstStyle/>
          <a:p>
            <a:r>
              <a:rPr lang="en-US" sz="2400" dirty="0"/>
              <a:t>Draft</a:t>
            </a:r>
            <a:br>
              <a:rPr lang="en-US" sz="2400" dirty="0"/>
            </a:br>
            <a:r>
              <a:rPr lang="en-US" sz="2400" dirty="0"/>
              <a:t>Destinations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79DCE5-A89C-CB40-413E-C01729F7B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8434" y="2158083"/>
            <a:ext cx="1945617" cy="251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66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7200" y="1733550"/>
            <a:ext cx="8445260" cy="4524375"/>
          </a:xfrm>
        </p:spPr>
        <p:txBody>
          <a:bodyPr/>
          <a:lstStyle/>
          <a:p>
            <a:r>
              <a:rPr lang="en-US" sz="2800" dirty="0"/>
              <a:t>NCDOT Transportation Planning Division (TPD)</a:t>
            </a:r>
          </a:p>
          <a:p>
            <a:pPr lvl="1"/>
            <a:r>
              <a:rPr lang="en-US" sz="2400" b="1" dirty="0"/>
              <a:t>Dominique Boyd, </a:t>
            </a:r>
            <a:r>
              <a:rPr lang="en-US" sz="2400" dirty="0">
                <a:hlinkClick r:id="rId3"/>
              </a:rPr>
              <a:t>dlboyd1@ncdot.gov</a:t>
            </a:r>
            <a:r>
              <a:rPr lang="en-US" sz="2400" dirty="0"/>
              <a:t>,                  (919)-707-0932	(Project Manager)</a:t>
            </a:r>
          </a:p>
          <a:p>
            <a:pPr lvl="1"/>
            <a:r>
              <a:rPr lang="en-US" sz="2400" b="1" dirty="0"/>
              <a:t>Roger Castillo</a:t>
            </a:r>
            <a:r>
              <a:rPr lang="en-US" sz="2400" dirty="0"/>
              <a:t>, </a:t>
            </a:r>
            <a:r>
              <a:rPr lang="en-US" sz="2400" dirty="0">
                <a:hlinkClick r:id="rId4"/>
              </a:rPr>
              <a:t>ricastillo@ncdot.gov</a:t>
            </a:r>
            <a:r>
              <a:rPr lang="en-US" sz="2400" dirty="0"/>
              <a:t>, (919) 707-0942 (Project Engineer)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sz="2800" dirty="0"/>
              <a:t>Rocky River Rural Planning Organization (RPO)</a:t>
            </a:r>
          </a:p>
          <a:p>
            <a:pPr lvl="1"/>
            <a:r>
              <a:rPr lang="en-US" sz="2400" b="1" dirty="0"/>
              <a:t>Lee Snuggs</a:t>
            </a:r>
            <a:r>
              <a:rPr lang="en-US" sz="2400" dirty="0"/>
              <a:t>, </a:t>
            </a:r>
            <a:r>
              <a:rPr lang="en-US" sz="2400" dirty="0">
                <a:hlinkClick r:id="rId5"/>
              </a:rPr>
              <a:t>lsnuggs@rockyriverrpo.org</a:t>
            </a:r>
            <a:r>
              <a:rPr lang="en-US" sz="2400" dirty="0"/>
              <a:t>, 			(704) 986-3871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C2E06F5-03C5-4BA5-AE80-2E98A827F366}" type="slidenum">
              <a:rPr lang="en-US" altLang="en-US" smtClean="0"/>
              <a:pPr>
                <a:defRPr/>
              </a:pPr>
              <a:t>13</a:t>
            </a:fld>
            <a:endParaRPr lang="en-US" alt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8370B56-5959-4766-B050-FA4DF1EBFAA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38701" y="88900"/>
            <a:ext cx="3848100" cy="273050"/>
          </a:xfrm>
        </p:spPr>
        <p:txBody>
          <a:bodyPr/>
          <a:lstStyle/>
          <a:p>
            <a:r>
              <a:rPr lang="en-US" dirty="0"/>
              <a:t>Anson County CTP</a:t>
            </a:r>
          </a:p>
        </p:txBody>
      </p:sp>
    </p:spTree>
    <p:extLst>
      <p:ext uri="{BB962C8B-B14F-4D97-AF65-F5344CB8AC3E}">
        <p14:creationId xmlns:p14="http://schemas.microsoft.com/office/powerpoint/2010/main" val="2036052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85A7AB-62D5-BB49-9143-B22354004447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/>
              <a:t>QUESTIONS</a:t>
            </a:r>
          </a:p>
        </p:txBody>
      </p:sp>
      <p:pic>
        <p:nvPicPr>
          <p:cNvPr id="1026" name="Picture 2" descr="C:\Users\prcook\AppData\Local\Microsoft\Windows\Temporary Internet Files\Content.IE5\M3NY33BW\MC900434859[1]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617" y="2208811"/>
            <a:ext cx="2547340" cy="254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692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Title VI Question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C2E06F5-03C5-4BA5-AE80-2E98A827F366}" type="slidenum">
              <a:rPr lang="en-US" altLang="en-US" smtClean="0"/>
              <a:pPr>
                <a:defRPr/>
              </a:pPr>
              <a:t>2</a:t>
            </a:fld>
            <a:endParaRPr lang="en-US" alt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7BA4799-3B09-47ED-854F-61E0E739DB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38701" y="88900"/>
            <a:ext cx="3848100" cy="273050"/>
          </a:xfrm>
        </p:spPr>
        <p:txBody>
          <a:bodyPr/>
          <a:lstStyle/>
          <a:p>
            <a:r>
              <a:rPr lang="en-US" dirty="0"/>
              <a:t>Anson County CTP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4C342A-42CC-F625-1613-FFC79FCDA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720850"/>
            <a:ext cx="4749287" cy="44072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5D80C4-8232-B1CF-F924-0CD797451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606" y="2271712"/>
            <a:ext cx="2733675" cy="23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323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Socio-economic Data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C2E06F5-03C5-4BA5-AE80-2E98A827F366}" type="slidenum">
              <a:rPr lang="en-US" altLang="en-US" smtClean="0"/>
              <a:pPr>
                <a:defRPr/>
              </a:pPr>
              <a:t>3</a:t>
            </a:fld>
            <a:endParaRPr lang="en-US" alt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7BA4799-3B09-47ED-854F-61E0E739DB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38701" y="88900"/>
            <a:ext cx="3848100" cy="273050"/>
          </a:xfrm>
        </p:spPr>
        <p:txBody>
          <a:bodyPr/>
          <a:lstStyle/>
          <a:p>
            <a:r>
              <a:rPr lang="en-US" dirty="0"/>
              <a:t>Anson County CTP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BCE2F343-C0A9-FC70-31E2-96496E11BCD6}"/>
              </a:ext>
            </a:extLst>
          </p:cNvPr>
          <p:cNvGraphicFramePr>
            <a:graphicFrameLocks/>
          </p:cNvGraphicFramePr>
          <p:nvPr/>
        </p:nvGraphicFramePr>
        <p:xfrm>
          <a:off x="1661160" y="1362074"/>
          <a:ext cx="5821680" cy="3380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4EEEC9DD-73C1-54D7-A16F-91DE5FC449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709" y="4742687"/>
            <a:ext cx="4455494" cy="1821392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07EE277-56F1-FAE9-5630-9D2FADB49B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0113089"/>
              </p:ext>
            </p:extLst>
          </p:nvPr>
        </p:nvGraphicFramePr>
        <p:xfrm>
          <a:off x="5594351" y="5103211"/>
          <a:ext cx="2719332" cy="1143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9391">
                  <a:extLst>
                    <a:ext uri="{9D8B030D-6E8A-4147-A177-3AD203B41FA5}">
                      <a16:colId xmlns:a16="http://schemas.microsoft.com/office/drawing/2014/main" val="599663992"/>
                    </a:ext>
                  </a:extLst>
                </a:gridCol>
                <a:gridCol w="916297">
                  <a:extLst>
                    <a:ext uri="{9D8B030D-6E8A-4147-A177-3AD203B41FA5}">
                      <a16:colId xmlns:a16="http://schemas.microsoft.com/office/drawing/2014/main" val="2520368436"/>
                    </a:ext>
                  </a:extLst>
                </a:gridCol>
                <a:gridCol w="1093644">
                  <a:extLst>
                    <a:ext uri="{9D8B030D-6E8A-4147-A177-3AD203B41FA5}">
                      <a16:colId xmlns:a16="http://schemas.microsoft.com/office/drawing/2014/main" val="3268773842"/>
                    </a:ext>
                  </a:extLst>
                </a:gridCol>
              </a:tblGrid>
              <a:tr h="2857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solidFill>
                            <a:schemeClr val="bg1"/>
                          </a:solidFill>
                          <a:effectLst/>
                        </a:rPr>
                        <a:t>Year</a:t>
                      </a:r>
                      <a:endParaRPr lang="en-US" sz="11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solidFill>
                            <a:schemeClr val="bg1"/>
                          </a:solidFill>
                          <a:effectLst/>
                        </a:rPr>
                        <a:t>Population</a:t>
                      </a:r>
                      <a:endParaRPr lang="en-US" sz="11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Employment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691872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2019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21,999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10,192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447370109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2050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23,363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10,824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422627796"/>
                  </a:ext>
                </a:extLst>
              </a:tr>
              <a:tr h="28575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0.463 Employment/Population ratio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54503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6878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Survey is now LIVE!!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C2E06F5-03C5-4BA5-AE80-2E98A827F366}" type="slidenum">
              <a:rPr lang="en-US" altLang="en-US" smtClean="0"/>
              <a:pPr>
                <a:defRPr/>
              </a:pPr>
              <a:t>4</a:t>
            </a:fld>
            <a:endParaRPr lang="en-US" alt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7BA4799-3B09-47ED-854F-61E0E739DB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38701" y="88900"/>
            <a:ext cx="3848100" cy="273050"/>
          </a:xfrm>
        </p:spPr>
        <p:txBody>
          <a:bodyPr/>
          <a:lstStyle/>
          <a:p>
            <a:r>
              <a:rPr lang="en-US" dirty="0"/>
              <a:t>Anson County CTP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2D9BD8E-47CD-63F3-F5F3-104F4A436F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733550"/>
            <a:ext cx="8229600" cy="2123555"/>
          </a:xfrm>
        </p:spPr>
        <p:txBody>
          <a:bodyPr/>
          <a:lstStyle/>
          <a:p>
            <a:r>
              <a:rPr lang="en-US" dirty="0"/>
              <a:t>Will run until September 30</a:t>
            </a:r>
            <a:r>
              <a:rPr lang="en-US" baseline="30000" dirty="0"/>
              <a:t>th</a:t>
            </a:r>
            <a:endParaRPr lang="en-US" dirty="0"/>
          </a:p>
          <a:p>
            <a:r>
              <a:rPr lang="en-US" dirty="0"/>
              <a:t>Available in English and Spanish</a:t>
            </a:r>
          </a:p>
          <a:p>
            <a:r>
              <a:rPr lang="en-US" dirty="0"/>
              <a:t>Paper versions available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2BA601-9906-9067-806C-27BC8FC955D6}"/>
              </a:ext>
            </a:extLst>
          </p:cNvPr>
          <p:cNvSpPr txBox="1"/>
          <p:nvPr/>
        </p:nvSpPr>
        <p:spPr>
          <a:xfrm>
            <a:off x="544483" y="3899938"/>
            <a:ext cx="80550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Black" panose="020B0A04020102020204" pitchFamily="34" charset="0"/>
                <a:hlinkClick r:id="rId3" action="ppaction://hlinkfile"/>
              </a:rPr>
              <a:t>metroquestsurvey.com/AnsonCTP</a:t>
            </a:r>
            <a:endParaRPr lang="en-US" sz="3200" dirty="0">
              <a:latin typeface="Arial Black" panose="020B0A040201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2F05965-C391-67CB-7437-7E46E4093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884" y="4993060"/>
            <a:ext cx="8512232" cy="141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043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Bicycle/Pedestrian</a:t>
            </a:r>
            <a:br>
              <a:rPr lang="en-US" dirty="0"/>
            </a:br>
            <a:r>
              <a:rPr lang="en-US" dirty="0"/>
              <a:t>Facilities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Anson County CTP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D6260A5-5C86-415C-8997-063A5F0E85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733550"/>
            <a:ext cx="8040414" cy="4524375"/>
          </a:xfrm>
        </p:spPr>
        <p:txBody>
          <a:bodyPr/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sz="2400" dirty="0"/>
              <a:t>Bicycle Facilities include:</a:t>
            </a:r>
          </a:p>
          <a:p>
            <a:pPr lvl="1">
              <a:spcBef>
                <a:spcPts val="500"/>
              </a:spcBef>
              <a:spcAft>
                <a:spcPts val="500"/>
              </a:spcAft>
            </a:pPr>
            <a:r>
              <a:rPr lang="en-US" sz="2000" dirty="0"/>
              <a:t>Bicycle Lanes</a:t>
            </a:r>
          </a:p>
          <a:p>
            <a:pPr lvl="1">
              <a:spcBef>
                <a:spcPts val="500"/>
              </a:spcBef>
              <a:spcAft>
                <a:spcPts val="500"/>
              </a:spcAft>
            </a:pPr>
            <a:r>
              <a:rPr lang="en-US" sz="2000" dirty="0"/>
              <a:t>Separated Bike Facilities</a:t>
            </a:r>
          </a:p>
          <a:p>
            <a:pPr lvl="1">
              <a:spcBef>
                <a:spcPts val="500"/>
              </a:spcBef>
              <a:spcAft>
                <a:spcPts val="500"/>
              </a:spcAft>
            </a:pPr>
            <a:r>
              <a:rPr lang="en-US" sz="2000" dirty="0"/>
              <a:t>Greenways/Multiuse Paths</a:t>
            </a:r>
          </a:p>
          <a:p>
            <a:pPr lvl="1">
              <a:spcBef>
                <a:spcPts val="500"/>
              </a:spcBef>
              <a:spcAft>
                <a:spcPts val="500"/>
              </a:spcAft>
            </a:pPr>
            <a:r>
              <a:rPr lang="en-US" sz="2000" dirty="0"/>
              <a:t>5-foot paved shoulders (Bike Accommodation)</a:t>
            </a:r>
          </a:p>
          <a:p>
            <a:r>
              <a:rPr lang="en-US" sz="2400" dirty="0"/>
              <a:t>Pedestrian Facilities Include</a:t>
            </a:r>
          </a:p>
          <a:p>
            <a:pPr lvl="1"/>
            <a:r>
              <a:rPr lang="en-US" sz="2000" dirty="0"/>
              <a:t>Sidewalks</a:t>
            </a:r>
          </a:p>
          <a:p>
            <a:pPr lvl="1"/>
            <a:r>
              <a:rPr lang="en-US" sz="2000" dirty="0"/>
              <a:t>Greenways/Multiuse Paths</a:t>
            </a:r>
          </a:p>
        </p:txBody>
      </p:sp>
      <p:pic>
        <p:nvPicPr>
          <p:cNvPr id="5" name="Picture 4" descr="Person cycling on dirt path">
            <a:extLst>
              <a:ext uri="{FF2B5EF4-FFF2-40B4-BE49-F238E27FC236}">
                <a16:creationId xmlns:a16="http://schemas.microsoft.com/office/drawing/2014/main" id="{9B3877F7-5EDC-A362-CC44-595787D47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2410" y="4213988"/>
            <a:ext cx="3204389" cy="196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380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Existing Pedestrian (Wadesboro)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C2E06F5-03C5-4BA5-AE80-2E98A827F366}" type="slidenum">
              <a:rPr lang="en-US" altLang="en-US" smtClean="0"/>
              <a:pPr>
                <a:defRPr/>
              </a:pPr>
              <a:t>6</a:t>
            </a:fld>
            <a:endParaRPr lang="en-US" alt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7BA4799-3B09-47ED-854F-61E0E739DB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38701" y="88900"/>
            <a:ext cx="3848100" cy="273050"/>
          </a:xfrm>
        </p:spPr>
        <p:txBody>
          <a:bodyPr/>
          <a:lstStyle/>
          <a:p>
            <a:r>
              <a:rPr lang="en-US" dirty="0"/>
              <a:t>Anson County CTP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F4475D-D229-D48F-D6AF-5AD6449DD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722" y="1400720"/>
            <a:ext cx="7838555" cy="51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240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Existing Pedestrian (Continued)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C2E06F5-03C5-4BA5-AE80-2E98A827F366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7BA4799-3B09-47ED-854F-61E0E739DB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38701" y="88900"/>
            <a:ext cx="3848100" cy="273050"/>
          </a:xfrm>
        </p:spPr>
        <p:txBody>
          <a:bodyPr/>
          <a:lstStyle/>
          <a:p>
            <a:r>
              <a:rPr lang="en-US" dirty="0"/>
              <a:t>Anson County CTP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D088DC-A6AB-47CD-C64D-AF8791631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178" y="1316616"/>
            <a:ext cx="6111822" cy="533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28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5425"/>
            <a:ext cx="8229600" cy="1143000"/>
          </a:xfrm>
        </p:spPr>
        <p:txBody>
          <a:bodyPr/>
          <a:lstStyle/>
          <a:p>
            <a:r>
              <a:rPr lang="en-US" dirty="0"/>
              <a:t>Bike and Pedestrian Crashes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Anson County CTP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2A1042-5BA4-0CF0-CF97-DED83ABD1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85" y="1213523"/>
            <a:ext cx="5070497" cy="54190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BA042E-71A2-C375-B1DD-7DABF66569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967" r="15466" b="11955"/>
          <a:stretch/>
        </p:blipFill>
        <p:spPr>
          <a:xfrm>
            <a:off x="5802978" y="1217815"/>
            <a:ext cx="3091907" cy="22111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79751D3-A6C0-F557-95BA-54A6328E7FBD}"/>
              </a:ext>
            </a:extLst>
          </p:cNvPr>
          <p:cNvSpPr txBox="1"/>
          <p:nvPr/>
        </p:nvSpPr>
        <p:spPr>
          <a:xfrm>
            <a:off x="6151418" y="3429000"/>
            <a:ext cx="2327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Polkton</a:t>
            </a:r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2D829C1-C85E-06EF-0314-C98B0BE97ECC}"/>
              </a:ext>
            </a:extLst>
          </p:cNvPr>
          <p:cNvSpPr/>
          <p:nvPr/>
        </p:nvSpPr>
        <p:spPr>
          <a:xfrm>
            <a:off x="6059424" y="4133088"/>
            <a:ext cx="426720" cy="426720"/>
          </a:xfrm>
          <a:prstGeom prst="ellipse">
            <a:avLst/>
          </a:prstGeom>
          <a:solidFill>
            <a:srgbClr val="FFAA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746C3F7-27F4-2FF5-2289-87E2B1A9A573}"/>
              </a:ext>
            </a:extLst>
          </p:cNvPr>
          <p:cNvSpPr/>
          <p:nvPr/>
        </p:nvSpPr>
        <p:spPr>
          <a:xfrm>
            <a:off x="6065520" y="4785360"/>
            <a:ext cx="426720" cy="426720"/>
          </a:xfrm>
          <a:prstGeom prst="ellipse">
            <a:avLst/>
          </a:prstGeom>
          <a:solidFill>
            <a:srgbClr val="73B2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A1DC1A-4E1E-6D03-25E0-7EFCA4349377}"/>
              </a:ext>
            </a:extLst>
          </p:cNvPr>
          <p:cNvSpPr txBox="1"/>
          <p:nvPr/>
        </p:nvSpPr>
        <p:spPr>
          <a:xfrm>
            <a:off x="6693408" y="4133088"/>
            <a:ext cx="1785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Bicycle Crash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7B758B-39B5-431C-9528-2887E606F163}"/>
              </a:ext>
            </a:extLst>
          </p:cNvPr>
          <p:cNvSpPr txBox="1"/>
          <p:nvPr/>
        </p:nvSpPr>
        <p:spPr>
          <a:xfrm>
            <a:off x="6711696" y="4846320"/>
            <a:ext cx="1785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Pedestrian Crash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95A3E3-E392-0ECE-616F-0BB43599A101}"/>
              </a:ext>
            </a:extLst>
          </p:cNvPr>
          <p:cNvSpPr txBox="1"/>
          <p:nvPr/>
        </p:nvSpPr>
        <p:spPr>
          <a:xfrm>
            <a:off x="6272784" y="5497298"/>
            <a:ext cx="2496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2007-2019</a:t>
            </a:r>
          </a:p>
        </p:txBody>
      </p:sp>
    </p:spTree>
    <p:extLst>
      <p:ext uri="{BB962C8B-B14F-4D97-AF65-F5344CB8AC3E}">
        <p14:creationId xmlns:p14="http://schemas.microsoft.com/office/powerpoint/2010/main" val="2481010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5425"/>
            <a:ext cx="8229600" cy="1143000"/>
          </a:xfrm>
        </p:spPr>
        <p:txBody>
          <a:bodyPr/>
          <a:lstStyle/>
          <a:p>
            <a:r>
              <a:rPr lang="en-US" dirty="0"/>
              <a:t>Bike and Pedestrian Crashes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Anson County CTP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B46007-8F27-61F5-7010-E84A9CADB4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142" y="1169274"/>
            <a:ext cx="6719715" cy="49272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4AE2EA-2E6D-6E42-CE6F-36224F67DF03}"/>
              </a:ext>
            </a:extLst>
          </p:cNvPr>
          <p:cNvSpPr txBox="1"/>
          <p:nvPr/>
        </p:nvSpPr>
        <p:spPr>
          <a:xfrm>
            <a:off x="2194560" y="6096519"/>
            <a:ext cx="4522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Wadesboro</a:t>
            </a:r>
          </a:p>
        </p:txBody>
      </p:sp>
    </p:spTree>
    <p:extLst>
      <p:ext uri="{BB962C8B-B14F-4D97-AF65-F5344CB8AC3E}">
        <p14:creationId xmlns:p14="http://schemas.microsoft.com/office/powerpoint/2010/main" val="14577598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TP Overview.potx" id="{6100E0A1-8D6C-45A4-9D3E-7EB2A456DF95}" vid="{74AD17E8-71C9-4D01-99E1-C2797F6AC11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haredContentType xmlns="Microsoft.SharePoint.Taxonomy.ContentTypeSync" SourceId="7ef604a7-ebc4-47af-96e9-7f1ad444f50a" ContentTypeId="0x0101" PreviousValue="false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16f00c2e-ac5c-418b-9f13-a0771dbd417d">INSIDE-161-15</_dlc_DocId>
    <_dlc_DocIdUrl xmlns="16f00c2e-ac5c-418b-9f13-a0771dbd417d">
      <Url>https://connect.ncdot.gov/Business/_layouts/15/DocIdRedir.aspx?ID=INSIDE-161-15</Url>
      <Description>INSIDE-161-15</Description>
    </_dlc_DocIdUrl>
    <Document_x0020_Category xmlns="82e4dbae-68f1-44b9-a9de-1019b054425c">Public Involvement</Document_x0020_Category>
    <DocumentSetDescription xmlns="http://schemas.microsoft.com/sharepoint/v3">The Anson County Comprehensive Transportation Plan (CTP) is a joint effort between Anson County, its incorporated municipalities, the Rocky River Rural Planning Organization, and the NCDOT - Transportation Planning Division.  It is currently under study, and more information will be posted here as it becomes available.</DocumentSetDescription>
    <Document_x0020_Status xmlns="82e4dbae-68f1-44b9-a9de-1019b054425c">Final</Document_x0020_Status>
    <CTP_x0020_Status xmlns="82e4dbae-68f1-44b9-a9de-1019b054425c">Under Study</CTP_x0020_Status>
    <URL xmlns="http://schemas.microsoft.com/sharepoint/v3">
      <Url xsi:nil="true"/>
      <Description xsi:nil="true"/>
    </URL>
    <CTP_x0020_Type xmlns="82e4dbae-68f1-44b9-a9de-1019b054425c">County</CTP_x0020_Type>
    <Document_x0020_Type xmlns="82e4dbae-68f1-44b9-a9de-1019b054425c">Presentation</Document_x0020_Type>
    <County xmlns="084f7c45-40c1-4552-b9db-b0297b44ff26">
      <Value>Anson</Value>
    </County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EDC8B8849F0449BCA6697504E08346" ma:contentTypeVersion="48" ma:contentTypeDescription="Create a new document." ma:contentTypeScope="" ma:versionID="b917afdabad08df4e8c579886deb0c5e">
  <xsd:schema xmlns:xsd="http://www.w3.org/2001/XMLSchema" xmlns:xs="http://www.w3.org/2001/XMLSchema" xmlns:p="http://schemas.microsoft.com/office/2006/metadata/properties" xmlns:ns1="http://schemas.microsoft.com/sharepoint/v3" xmlns:ns2="82e4dbae-68f1-44b9-a9de-1019b054425c" xmlns:ns3="084f7c45-40c1-4552-b9db-b0297b44ff26" xmlns:ns4="16f00c2e-ac5c-418b-9f13-a0771dbd417d" targetNamespace="http://schemas.microsoft.com/office/2006/metadata/properties" ma:root="true" ma:fieldsID="2000c37600588d54536ee8b7025de04d" ns1:_="" ns2:_="" ns3:_="" ns4:_="">
    <xsd:import namespace="http://schemas.microsoft.com/sharepoint/v3"/>
    <xsd:import namespace="82e4dbae-68f1-44b9-a9de-1019b054425c"/>
    <xsd:import namespace="084f7c45-40c1-4552-b9db-b0297b44ff26"/>
    <xsd:import namespace="16f00c2e-ac5c-418b-9f13-a0771dbd417d"/>
    <xsd:element name="properties">
      <xsd:complexType>
        <xsd:sequence>
          <xsd:element name="documentManagement">
            <xsd:complexType>
              <xsd:all>
                <xsd:element ref="ns2:Document_x0020_Category" minOccurs="0"/>
                <xsd:element ref="ns2:Document_x0020_Status" minOccurs="0"/>
                <xsd:element ref="ns2:Document_x0020_Type" minOccurs="0"/>
                <xsd:element ref="ns1:DocumentSetDescription" minOccurs="0"/>
                <xsd:element ref="ns3:County" minOccurs="0"/>
                <xsd:element ref="ns2:CTP_x0020_Status" minOccurs="0"/>
                <xsd:element ref="ns2:CTP_x0020_Type" minOccurs="0"/>
                <xsd:element ref="ns4:_dlc_DocId" minOccurs="0"/>
                <xsd:element ref="ns4:_dlc_DocIdUrl" minOccurs="0"/>
                <xsd:element ref="ns4:_dlc_DocIdPersistId" minOccurs="0"/>
                <xsd:element ref="ns1:URL" minOccurs="0"/>
                <xsd:element ref="ns4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DocumentSetDescription" ma:index="5" nillable="true" ma:displayName="Description" ma:description="A description of the Document Set" ma:hidden="true" ma:internalName="DocumentSetDescription" ma:readOnly="false">
      <xsd:simpleType>
        <xsd:restriction base="dms:Note"/>
      </xsd:simpleType>
    </xsd:element>
    <xsd:element name="URL" ma:index="18" nillable="true" ma:displayName="URL" ma:internalName="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e4dbae-68f1-44b9-a9de-1019b054425c" elementFormDefault="qualified">
    <xsd:import namespace="http://schemas.microsoft.com/office/2006/documentManagement/types"/>
    <xsd:import namespace="http://schemas.microsoft.com/office/infopath/2007/PartnerControls"/>
    <xsd:element name="Document_x0020_Category" ma:index="2" nillable="true" ma:displayName="Document Category" ma:description="Where should this content appear on the public facing page?" ma:format="Dropdown" ma:internalName="Document_x0020_Category">
      <xsd:simpleType>
        <xsd:restriction base="dms:Choice">
          <xsd:enumeration value="Maps"/>
          <xsd:enumeration value="Report"/>
          <xsd:enumeration value="Data"/>
          <xsd:enumeration value="Public Involvement"/>
          <xsd:enumeration value="Resources"/>
        </xsd:restriction>
      </xsd:simpleType>
    </xsd:element>
    <xsd:element name="Document_x0020_Status" ma:index="3" nillable="true" ma:displayName="Document Status" ma:default="Draft" ma:format="Dropdown" ma:internalName="Document_x0020_Status">
      <xsd:simpleType>
        <xsd:restriction base="dms:Choice">
          <xsd:enumeration value="Draft"/>
          <xsd:enumeration value="Recommended"/>
          <xsd:enumeration value="Adopted"/>
          <xsd:enumeration value="Final"/>
        </xsd:restriction>
      </xsd:simpleType>
    </xsd:element>
    <xsd:element name="Document_x0020_Type" ma:index="4" nillable="true" ma:displayName="Document Type" ma:format="Dropdown" ma:internalName="Document_x0020_Type">
      <xsd:simpleType>
        <xsd:restriction base="dms:Choice">
          <xsd:enumeration value="1. Adoption Map"/>
          <xsd:enumeration value="2. Highway Map"/>
          <xsd:enumeration value="3. Public Transit &amp; Rail Map"/>
          <xsd:enumeration value="4. Bicycle Map"/>
          <xsd:enumeration value="5. Pedestrian Map"/>
          <xsd:enumeration value="Report"/>
          <xsd:enumeration value="Status Report"/>
          <xsd:enumeration value="Crash Map"/>
          <xsd:enumeration value="Deficiency Map"/>
          <xsd:enumeration value="Bridge Map"/>
          <xsd:enumeration value="Environmental Map"/>
          <xsd:enumeration value="Alternative Analysis Study"/>
          <xsd:enumeration value="Goals &amp; Vision"/>
          <xsd:enumeration value="Survey"/>
          <xsd:enumeration value="Agenda"/>
          <xsd:enumeration value="Minutes"/>
          <xsd:enumeration value="Handout"/>
          <xsd:enumeration value="Presentation"/>
          <xsd:enumeration value="Resolutions"/>
          <xsd:enumeration value="Bicycle and Pedestrian Maps"/>
          <xsd:enumeration value="Project Sheet"/>
          <xsd:enumeration value="Adoption Map"/>
          <xsd:enumeration value="​Highway Map"/>
          <xsd:enumeration value="Public Transit &amp; Rail Map"/>
        </xsd:restriction>
      </xsd:simpleType>
    </xsd:element>
    <xsd:element name="CTP_x0020_Status" ma:index="9" nillable="true" ma:displayName="CTP Status" ma:default="Completed" ma:description="Is the plan Completed or Under Study?" ma:format="Dropdown" ma:hidden="true" ma:internalName="CTP_x0020_Status" ma:readOnly="false">
      <xsd:simpleType>
        <xsd:restriction base="dms:Choice">
          <xsd:enumeration value="Completed"/>
          <xsd:enumeration value="Under Study"/>
        </xsd:restriction>
      </xsd:simpleType>
    </xsd:element>
    <xsd:element name="CTP_x0020_Type" ma:index="10" nillable="true" ma:displayName="CTP Type" ma:default="County" ma:format="Dropdown" ma:hidden="true" ma:internalName="CTP_x0020_Type" ma:readOnly="false">
      <xsd:simpleType>
        <xsd:restriction base="dms:Choice">
          <xsd:enumeration value="County"/>
          <xsd:enumeration value="Municipal"/>
          <xsd:enumeration value="MPO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4f7c45-40c1-4552-b9db-b0297b44ff26" elementFormDefault="qualified">
    <xsd:import namespace="http://schemas.microsoft.com/office/2006/documentManagement/types"/>
    <xsd:import namespace="http://schemas.microsoft.com/office/infopath/2007/PartnerControls"/>
    <xsd:element name="County" ma:index="8" nillable="true" ma:displayName="County" ma:description="Full List of NC Counties" ma:format="Dropdown" ma:hidden="true" ma:internalName="County" ma:readOnly="fals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lamance"/>
                    <xsd:enumeration value="Alexander"/>
                    <xsd:enumeration value="Alleghany"/>
                    <xsd:enumeration value="Anson"/>
                    <xsd:enumeration value="Ashe"/>
                    <xsd:enumeration value="Avery"/>
                    <xsd:enumeration value="Beaufort"/>
                    <xsd:enumeration value="Bertie"/>
                    <xsd:enumeration value="Bladen"/>
                    <xsd:enumeration value="Brunswick"/>
                    <xsd:enumeration value="Buncombe"/>
                    <xsd:enumeration value="Burke"/>
                    <xsd:enumeration value="Cabarrus"/>
                    <xsd:enumeration value="Caldwell"/>
                    <xsd:enumeration value="Camden"/>
                    <xsd:enumeration value="Carteret"/>
                    <xsd:enumeration value="Caswell"/>
                    <xsd:enumeration value="Catawba"/>
                    <xsd:enumeration value="Chatham"/>
                    <xsd:enumeration value="Cherokee"/>
                    <xsd:enumeration value="Chowan"/>
                    <xsd:enumeration value="Clay"/>
                    <xsd:enumeration value="Cleveland"/>
                    <xsd:enumeration value="Columbus"/>
                    <xsd:enumeration value="Craven"/>
                    <xsd:enumeration value="Cumberland"/>
                    <xsd:enumeration value="Currituck"/>
                    <xsd:enumeration value="Dare"/>
                    <xsd:enumeration value="Davidson"/>
                    <xsd:enumeration value="Davie"/>
                    <xsd:enumeration value="Duplin"/>
                    <xsd:enumeration value="Durham"/>
                    <xsd:enumeration value="Edgecombe"/>
                    <xsd:enumeration value="Forsyth"/>
                    <xsd:enumeration value="Franklin"/>
                    <xsd:enumeration value="Gaston"/>
                    <xsd:enumeration value="Gates"/>
                    <xsd:enumeration value="Graham"/>
                    <xsd:enumeration value="Granville"/>
                    <xsd:enumeration value="Greene"/>
                    <xsd:enumeration value="Guilford"/>
                    <xsd:enumeration value="Halifax"/>
                    <xsd:enumeration value="Harnett"/>
                    <xsd:enumeration value="Haywood"/>
                    <xsd:enumeration value="Henderson"/>
                    <xsd:enumeration value="Hertford"/>
                    <xsd:enumeration value="Hoke"/>
                    <xsd:enumeration value="Hyde"/>
                    <xsd:enumeration value="Iredell"/>
                    <xsd:enumeration value="Jackson"/>
                    <xsd:enumeration value="Johnston"/>
                    <xsd:enumeration value="Jones"/>
                    <xsd:enumeration value="Lee"/>
                    <xsd:enumeration value="Lenoir"/>
                    <xsd:enumeration value="Lincoln"/>
                    <xsd:enumeration value="Macon"/>
                    <xsd:enumeration value="Madison"/>
                    <xsd:enumeration value="Martin"/>
                    <xsd:enumeration value="McDowell"/>
                    <xsd:enumeration value="Mecklenburg"/>
                    <xsd:enumeration value="Mitchell"/>
                    <xsd:enumeration value="Montgomery"/>
                    <xsd:enumeration value="Moore"/>
                    <xsd:enumeration value="Nash"/>
                    <xsd:enumeration value="New Hanover"/>
                    <xsd:enumeration value="Northampton"/>
                    <xsd:enumeration value="Onslow"/>
                    <xsd:enumeration value="Orange"/>
                    <xsd:enumeration value="Pamlico"/>
                    <xsd:enumeration value="Pasquotank"/>
                    <xsd:enumeration value="Pender"/>
                    <xsd:enumeration value="Perquimans"/>
                    <xsd:enumeration value="Person"/>
                    <xsd:enumeration value="Pitt"/>
                    <xsd:enumeration value="Polk"/>
                    <xsd:enumeration value="Randolph"/>
                    <xsd:enumeration value="Richmond"/>
                    <xsd:enumeration value="Robeson"/>
                    <xsd:enumeration value="Rockingham"/>
                    <xsd:enumeration value="Rowan"/>
                    <xsd:enumeration value="Rutherford"/>
                    <xsd:enumeration value="Sampson"/>
                    <xsd:enumeration value="Scotland"/>
                    <xsd:enumeration value="Stanly"/>
                    <xsd:enumeration value="Stokes"/>
                    <xsd:enumeration value="Surry"/>
                    <xsd:enumeration value="Swain"/>
                    <xsd:enumeration value="Transylvania"/>
                    <xsd:enumeration value="Tyrrell"/>
                    <xsd:enumeration value="Union"/>
                    <xsd:enumeration value="Vance"/>
                    <xsd:enumeration value="Wake"/>
                    <xsd:enumeration value="Warren"/>
                    <xsd:enumeration value="Washington"/>
                    <xsd:enumeration value="Watauga"/>
                    <xsd:enumeration value="Wayne"/>
                    <xsd:enumeration value="Wilkes"/>
                    <xsd:enumeration value="Wilson"/>
                    <xsd:enumeration value="Yadkin"/>
                    <xsd:enumeration value="Yancey"/>
                  </xsd:restriction>
                </xsd:simple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f00c2e-ac5c-418b-9f13-a0771dbd417d" elementFormDefault="qualified">
    <xsd:import namespace="http://schemas.microsoft.com/office/2006/documentManagement/types"/>
    <xsd:import namespace="http://schemas.microsoft.com/office/infopath/2007/PartnerControls"/>
    <xsd:element name="_dlc_DocId" ma:index="15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7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9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?mso-contentType ?>
<spe:Receivers xmlns:spe="http://schemas.microsoft.com/sharepoint/events"/>
</file>

<file path=customXml/itemProps1.xml><?xml version="1.0" encoding="utf-8"?>
<ds:datastoreItem xmlns:ds="http://schemas.openxmlformats.org/officeDocument/2006/customXml" ds:itemID="{58522A03-41D6-45CB-85A6-C03F2CBCC396}"/>
</file>

<file path=customXml/itemProps2.xml><?xml version="1.0" encoding="utf-8"?>
<ds:datastoreItem xmlns:ds="http://schemas.openxmlformats.org/officeDocument/2006/customXml" ds:itemID="{72B616C0-77A5-4E4D-B8A6-7A18F25518E7}"/>
</file>

<file path=customXml/itemProps3.xml><?xml version="1.0" encoding="utf-8"?>
<ds:datastoreItem xmlns:ds="http://schemas.openxmlformats.org/officeDocument/2006/customXml" ds:itemID="{69DC4630-270D-46C0-A49F-98B7CB7315F5}"/>
</file>

<file path=customXml/itemProps4.xml><?xml version="1.0" encoding="utf-8"?>
<ds:datastoreItem xmlns:ds="http://schemas.openxmlformats.org/officeDocument/2006/customXml" ds:itemID="{112A838B-8B8D-4708-8BE1-D0492E58D519}"/>
</file>

<file path=customXml/itemProps5.xml><?xml version="1.0" encoding="utf-8"?>
<ds:datastoreItem xmlns:ds="http://schemas.openxmlformats.org/officeDocument/2006/customXml" ds:itemID="{D40A45F8-9949-4D5B-82AB-993880205EFC}"/>
</file>

<file path=docProps/app.xml><?xml version="1.0" encoding="utf-8"?>
<Properties xmlns="http://schemas.openxmlformats.org/officeDocument/2006/extended-properties" xmlns:vt="http://schemas.openxmlformats.org/officeDocument/2006/docPropsVTypes">
  <Template>CTP Overview_MitchellCounty_8_1_2018</Template>
  <TotalTime>2975</TotalTime>
  <Words>323</Words>
  <Application>Microsoft Office PowerPoint</Application>
  <PresentationFormat>On-screen Show (4:3)</PresentationFormat>
  <Paragraphs>96</Paragraphs>
  <Slides>14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Arial Black</vt:lpstr>
      <vt:lpstr>Calibri</vt:lpstr>
      <vt:lpstr>Helvetica</vt:lpstr>
      <vt:lpstr>Office Theme</vt:lpstr>
      <vt:lpstr>Anson County Comprehensive Transportation Plan (CTP)</vt:lpstr>
      <vt:lpstr>Title VI Question</vt:lpstr>
      <vt:lpstr>Socio-economic Data</vt:lpstr>
      <vt:lpstr>Survey is now LIVE!!</vt:lpstr>
      <vt:lpstr>Existing Bicycle/Pedestrian Facilities</vt:lpstr>
      <vt:lpstr>Existing Pedestrian (Wadesboro)</vt:lpstr>
      <vt:lpstr>Existing Pedestrian (Continued)</vt:lpstr>
      <vt:lpstr>Bike and Pedestrian Crashes</vt:lpstr>
      <vt:lpstr>Bike and Pedestrian Crashes</vt:lpstr>
      <vt:lpstr>Bicycle and Pedestrian Destinations</vt:lpstr>
      <vt:lpstr>Draft Destinations</vt:lpstr>
      <vt:lpstr>Draft Destinations</vt:lpstr>
      <vt:lpstr>Contacts</vt:lpstr>
      <vt:lpstr>QUESTIONS</vt:lpstr>
    </vt:vector>
  </TitlesOfParts>
  <Company>NC Deparment of Transportation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2022-08-18 Anson County CTP Presentation</dc:title>
  <dc:creator>Pamela R. Cook</dc:creator>
  <cp:keywords>PowerPoint, template, 4x3, official, presentation</cp:keywords>
  <dc:description/>
  <cp:lastModifiedBy>Castillo Santamaria, Roger I</cp:lastModifiedBy>
  <cp:revision>89</cp:revision>
  <dcterms:created xsi:type="dcterms:W3CDTF">2018-07-31T11:54:17Z</dcterms:created>
  <dcterms:modified xsi:type="dcterms:W3CDTF">2022-08-17T20:15:18Z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0x0101002CEDC8B8849F0449BCA6697504E08346</vt:lpwstr>
  </property>
  <property fmtid="{D5CDD505-2E9C-101B-9397-08002B2CF9AE}" pid="3" name="_dlc_DocIdItemGuid">
    <vt:lpwstr>05a495ec-0491-4e1f-99aa-0280a0726d24</vt:lpwstr>
  </property>
  <property fmtid="{D5CDD505-2E9C-101B-9397-08002B2CF9AE}" pid="4" name="Business Content Type">
    <vt:lpwstr/>
  </property>
  <property fmtid="{D5CDD505-2E9C-101B-9397-08002B2CF9AE}" pid="5" name="Data Security Classification">
    <vt:lpwstr/>
  </property>
  <property fmtid="{D5CDD505-2E9C-101B-9397-08002B2CF9AE}" pid="6" name="Order">
    <vt:r8>396700</vt:r8>
  </property>
  <property fmtid="{D5CDD505-2E9C-101B-9397-08002B2CF9AE}" pid="7" name="_docset_NoMedatataSyncRequired">
    <vt:lpwstr>False</vt:lpwstr>
  </property>
</Properties>
</file>